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A new court in town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sz="1800" dirty="0"/>
              <a:t>Guillermo Garcia-ESCRIBANO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CF2CAD-44B1-49AF-A5B5-381E45AE1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68564" cy="3760891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investment</a:t>
            </a:r>
            <a:r>
              <a:rPr lang="es-ES" dirty="0"/>
              <a:t> </a:t>
            </a:r>
            <a:r>
              <a:rPr lang="es-ES" dirty="0" err="1"/>
              <a:t>fund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planning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build</a:t>
            </a:r>
            <a:r>
              <a:rPr lang="es-ES" dirty="0"/>
              <a:t> a </a:t>
            </a:r>
            <a:r>
              <a:rPr lang="es-ES" dirty="0" err="1"/>
              <a:t>padel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 in </a:t>
            </a:r>
            <a:r>
              <a:rPr lang="es-ES" dirty="0" err="1"/>
              <a:t>Munich</a:t>
            </a:r>
            <a:r>
              <a:rPr lang="es-ES" dirty="0"/>
              <a:t>, </a:t>
            </a:r>
            <a:r>
              <a:rPr lang="es-ES" dirty="0" err="1"/>
              <a:t>Germany</a:t>
            </a:r>
            <a:r>
              <a:rPr lang="es-ES" dirty="0"/>
              <a:t>, after </a:t>
            </a:r>
            <a:r>
              <a:rPr lang="es-ES" dirty="0" err="1"/>
              <a:t>noticing</a:t>
            </a:r>
            <a:r>
              <a:rPr lang="es-ES" dirty="0"/>
              <a:t> </a:t>
            </a:r>
            <a:r>
              <a:rPr lang="es-ES" dirty="0" err="1"/>
              <a:t>growing</a:t>
            </a:r>
            <a:r>
              <a:rPr lang="es-ES" dirty="0"/>
              <a:t> </a:t>
            </a:r>
            <a:r>
              <a:rPr lang="es-ES" dirty="0" err="1"/>
              <a:t>interest</a:t>
            </a:r>
            <a:r>
              <a:rPr lang="es-ES" dirty="0"/>
              <a:t> in </a:t>
            </a:r>
            <a:r>
              <a:rPr lang="es-ES" dirty="0" err="1"/>
              <a:t>this</a:t>
            </a:r>
            <a:r>
              <a:rPr lang="es-ES" dirty="0"/>
              <a:t> sport.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pick a </a:t>
            </a:r>
            <a:r>
              <a:rPr lang="de-DE" dirty="0" err="1"/>
              <a:t>cheap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attractive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avoiding</a:t>
            </a:r>
            <a:r>
              <a:rPr lang="de-DE" dirty="0"/>
              <a:t> </a:t>
            </a:r>
            <a:r>
              <a:rPr lang="de-DE" dirty="0" err="1"/>
              <a:t>competitors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area</a:t>
            </a:r>
            <a:r>
              <a:rPr lang="de-DE" dirty="0"/>
              <a:t>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 The </a:t>
            </a:r>
            <a:r>
              <a:rPr lang="de-DE" dirty="0" err="1"/>
              <a:t>manager</a:t>
            </a:r>
            <a:r>
              <a:rPr lang="de-DE" dirty="0"/>
              <a:t> </a:t>
            </a:r>
            <a:r>
              <a:rPr lang="de-DE" dirty="0" err="1"/>
              <a:t>ignore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neighborhoods</a:t>
            </a:r>
            <a:r>
              <a:rPr lang="de-DE" dirty="0"/>
              <a:t> in Munich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fitting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padel</a:t>
            </a:r>
            <a:r>
              <a:rPr lang="de-DE" dirty="0"/>
              <a:t> </a:t>
            </a:r>
            <a:r>
              <a:rPr lang="de-DE" dirty="0" err="1"/>
              <a:t>court</a:t>
            </a:r>
            <a:r>
              <a:rPr lang="de-DE" dirty="0"/>
              <a:t>.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science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pool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candidates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just a </a:t>
            </a:r>
            <a:r>
              <a:rPr lang="de-DE" dirty="0" err="1"/>
              <a:t>handful</a:t>
            </a:r>
            <a:r>
              <a:rPr lang="de-DE" dirty="0"/>
              <a:t>.</a:t>
            </a:r>
          </a:p>
        </p:txBody>
      </p:sp>
      <p:pic>
        <p:nvPicPr>
          <p:cNvPr id="7" name="Picture 6" descr="Do you know what the most curious rules of World Padel Tour?">
            <a:extLst>
              <a:ext uri="{FF2B5EF4-FFF2-40B4-BE49-F238E27FC236}">
                <a16:creationId xmlns:a16="http://schemas.microsoft.com/office/drawing/2014/main" id="{4E14646E-0D30-4376-A50E-858F086C993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0157" y="2637721"/>
            <a:ext cx="4105523" cy="2482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18F51-DBB6-42E3-A3E7-FA5C1AB74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 </a:t>
            </a:r>
            <a:r>
              <a:rPr lang="es-ES" dirty="0" err="1"/>
              <a:t>acquisition</a:t>
            </a:r>
            <a:r>
              <a:rPr lang="es-ES" dirty="0"/>
              <a:t> and </a:t>
            </a:r>
            <a:r>
              <a:rPr lang="es-ES" dirty="0" err="1"/>
              <a:t>cleaning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ACBB-419B-4F68-81E0-B7D27D890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An online public list in CSV with the names of the different neighborhoods (available at the city’s open data portal www.opengov-muenchen.de).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Centers of candidate neighborhoods and approximate addresses of centers of those areas generated using </a:t>
            </a:r>
            <a:r>
              <a:rPr lang="en-US" dirty="0" err="1"/>
              <a:t>GeoPy's</a:t>
            </a:r>
            <a:r>
              <a:rPr lang="en-US" dirty="0"/>
              <a:t> </a:t>
            </a:r>
            <a:r>
              <a:rPr lang="en-US" dirty="0" err="1"/>
              <a:t>Nominatim</a:t>
            </a:r>
            <a:r>
              <a:rPr lang="en-US" dirty="0"/>
              <a:t> reverse geocoding.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Number of public venues and their type and location in every neighborhood obtained using Foursquare API.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Duplicate and error-causing data were dropped. Unnecessary features were eliminated.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A total of 2925 venues for 106 neighborhoods, with 279 unique venue categories.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8570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F034C-3166-475D-BF00-B3D1A1B34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Ranking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venues</a:t>
            </a:r>
            <a:r>
              <a:rPr lang="es-ES" dirty="0"/>
              <a:t> 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32E47-679A-450F-BFEB-24899A627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Venue</a:t>
            </a:r>
            <a:r>
              <a:rPr lang="es-ES" dirty="0"/>
              <a:t> </a:t>
            </a:r>
            <a:r>
              <a:rPr lang="es-ES" dirty="0" err="1"/>
              <a:t>categories</a:t>
            </a:r>
            <a:r>
              <a:rPr lang="es-ES" dirty="0"/>
              <a:t> </a:t>
            </a:r>
            <a:r>
              <a:rPr lang="es-ES" dirty="0" err="1"/>
              <a:t>were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hot</a:t>
            </a:r>
            <a:r>
              <a:rPr lang="es-ES" dirty="0"/>
              <a:t> </a:t>
            </a:r>
            <a:r>
              <a:rPr lang="es-ES" dirty="0" err="1"/>
              <a:t>encoded</a:t>
            </a:r>
            <a:r>
              <a:rPr lang="es-ES" dirty="0"/>
              <a:t>. </a:t>
            </a:r>
            <a:r>
              <a:rPr lang="es-ES" dirty="0" err="1"/>
              <a:t>Their</a:t>
            </a:r>
            <a:r>
              <a:rPr lang="es-ES" dirty="0"/>
              <a:t> </a:t>
            </a:r>
            <a:r>
              <a:rPr lang="es-ES" dirty="0" err="1"/>
              <a:t>frequency</a:t>
            </a:r>
            <a:r>
              <a:rPr lang="es-ES" dirty="0"/>
              <a:t> </a:t>
            </a:r>
            <a:r>
              <a:rPr lang="es-ES" dirty="0" err="1"/>
              <a:t>was</a:t>
            </a:r>
            <a:r>
              <a:rPr lang="es-ES" dirty="0"/>
              <a:t> </a:t>
            </a:r>
            <a:r>
              <a:rPr lang="es-ES" dirty="0" err="1"/>
              <a:t>calculated</a:t>
            </a:r>
            <a:r>
              <a:rPr lang="es-E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A ranking </a:t>
            </a:r>
            <a:r>
              <a:rPr lang="es-ES" dirty="0" err="1"/>
              <a:t>helps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visualize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different</a:t>
            </a:r>
            <a:r>
              <a:rPr lang="es-ES" dirty="0"/>
              <a:t> </a:t>
            </a:r>
            <a:r>
              <a:rPr lang="es-ES" dirty="0" err="1"/>
              <a:t>types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venues</a:t>
            </a:r>
            <a:r>
              <a:rPr lang="es-ES" dirty="0"/>
              <a:t>.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48F77B-92D2-456B-9836-993B00E04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149" y="3359840"/>
            <a:ext cx="10260661" cy="21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629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83E20-8E85-4D1C-ADFF-8464A1B64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K-</a:t>
            </a:r>
            <a:r>
              <a:rPr lang="es-ES" dirty="0" err="1"/>
              <a:t>means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I: </a:t>
            </a:r>
            <a:r>
              <a:rPr lang="es-ES" dirty="0" err="1"/>
              <a:t>Downtown</a:t>
            </a:r>
            <a:r>
              <a:rPr lang="es-ES" dirty="0"/>
              <a:t> </a:t>
            </a:r>
            <a:r>
              <a:rPr lang="es-ES" dirty="0" err="1"/>
              <a:t>areas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F9D60-C2C6-45CB-8A10-07C02A07D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479262"/>
            <a:ext cx="4468633" cy="376089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Downtown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are </a:t>
            </a:r>
            <a:r>
              <a:rPr lang="es-ES" dirty="0" err="1"/>
              <a:t>too</a:t>
            </a:r>
            <a:r>
              <a:rPr lang="es-ES" dirty="0"/>
              <a:t> </a:t>
            </a:r>
            <a:r>
              <a:rPr lang="es-ES" dirty="0" err="1"/>
              <a:t>expensive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a </a:t>
            </a:r>
            <a:r>
              <a:rPr lang="es-ES" dirty="0" err="1"/>
              <a:t>padel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. </a:t>
            </a:r>
            <a:r>
              <a:rPr lang="es-ES" dirty="0" err="1"/>
              <a:t>Fortunately</a:t>
            </a:r>
            <a:r>
              <a:rPr lang="es-ES" dirty="0"/>
              <a:t>, </a:t>
            </a:r>
            <a:r>
              <a:rPr lang="es-ES" dirty="0" err="1"/>
              <a:t>they</a:t>
            </a:r>
            <a:r>
              <a:rPr lang="es-ES" dirty="0"/>
              <a:t> </a:t>
            </a:r>
            <a:r>
              <a:rPr lang="es-ES" dirty="0" err="1"/>
              <a:t>usually</a:t>
            </a:r>
            <a:r>
              <a:rPr lang="es-ES" dirty="0"/>
              <a:t> </a:t>
            </a:r>
            <a:r>
              <a:rPr lang="es-ES" dirty="0" err="1"/>
              <a:t>present</a:t>
            </a:r>
            <a:r>
              <a:rPr lang="es-ES" dirty="0"/>
              <a:t> a </a:t>
            </a:r>
            <a:r>
              <a:rPr lang="es-ES" dirty="0" err="1"/>
              <a:t>high</a:t>
            </a:r>
            <a:r>
              <a:rPr lang="es-ES" dirty="0"/>
              <a:t> </a:t>
            </a:r>
            <a:r>
              <a:rPr lang="es-ES" dirty="0" err="1"/>
              <a:t>frequency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cafés and restaurants so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easy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detect</a:t>
            </a:r>
            <a:r>
              <a:rPr lang="es-ES" dirty="0"/>
              <a:t> </a:t>
            </a:r>
            <a:r>
              <a:rPr lang="es-ES" dirty="0" err="1"/>
              <a:t>them</a:t>
            </a:r>
            <a:r>
              <a:rPr lang="es-E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map</a:t>
            </a:r>
            <a:r>
              <a:rPr lang="es-ES" dirty="0"/>
              <a:t> shows in </a:t>
            </a:r>
            <a:r>
              <a:rPr lang="es-ES" dirty="0" err="1"/>
              <a:t>dark</a:t>
            </a:r>
            <a:r>
              <a:rPr lang="es-ES" dirty="0"/>
              <a:t> blue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cluster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downtown-like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directly</a:t>
            </a:r>
            <a:r>
              <a:rPr lang="es-ES" dirty="0"/>
              <a:t> </a:t>
            </a:r>
            <a:r>
              <a:rPr lang="es-ES" dirty="0" err="1"/>
              <a:t>discarded</a:t>
            </a:r>
            <a:r>
              <a:rPr lang="es-ES" dirty="0"/>
              <a:t>.</a:t>
            </a:r>
          </a:p>
          <a:p>
            <a:endParaRPr lang="es-ES" dirty="0"/>
          </a:p>
          <a:p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5ABE52-388A-4FB1-BD61-0BAA970008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26480" y="2316056"/>
            <a:ext cx="5048250" cy="33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50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7A159-637A-4B0B-BEE7-F05E12370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Tennis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 </a:t>
            </a:r>
            <a:r>
              <a:rPr lang="es-ES" dirty="0" err="1"/>
              <a:t>cluster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F6AB7-DCDC-447F-A5BF-9EDD6903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3784" y="2928730"/>
            <a:ext cx="3965049" cy="29403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Light blue </a:t>
            </a:r>
            <a:r>
              <a:rPr lang="es-ES" dirty="0" err="1"/>
              <a:t>cluster</a:t>
            </a:r>
            <a:r>
              <a:rPr lang="es-ES" dirty="0"/>
              <a:t> (17 </a:t>
            </a:r>
            <a:r>
              <a:rPr lang="es-ES" dirty="0" err="1"/>
              <a:t>areas</a:t>
            </a:r>
            <a:r>
              <a:rPr lang="es-ES" dirty="0"/>
              <a:t>) </a:t>
            </a:r>
            <a:r>
              <a:rPr lang="es-ES" dirty="0" err="1"/>
              <a:t>includes</a:t>
            </a:r>
            <a:r>
              <a:rPr lang="es-ES" dirty="0"/>
              <a:t> </a:t>
            </a:r>
            <a:r>
              <a:rPr lang="es-ES" dirty="0" err="1"/>
              <a:t>all</a:t>
            </a:r>
            <a:r>
              <a:rPr lang="es-ES" dirty="0"/>
              <a:t> 3 </a:t>
            </a:r>
            <a:r>
              <a:rPr lang="es-ES" dirty="0" err="1"/>
              <a:t>neighborhoods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tennis</a:t>
            </a:r>
            <a:r>
              <a:rPr lang="es-ES" dirty="0"/>
              <a:t> </a:t>
            </a:r>
            <a:r>
              <a:rPr lang="es-ES" dirty="0" err="1"/>
              <a:t>courts</a:t>
            </a:r>
            <a:r>
              <a:rPr lang="es-ES" dirty="0"/>
              <a:t>: </a:t>
            </a:r>
            <a:r>
              <a:rPr lang="es-ES" dirty="0" err="1"/>
              <a:t>they</a:t>
            </a:r>
            <a:r>
              <a:rPr lang="es-ES" dirty="0"/>
              <a:t> </a:t>
            </a:r>
            <a:r>
              <a:rPr lang="es-ES" dirty="0" err="1"/>
              <a:t>will</a:t>
            </a:r>
            <a:r>
              <a:rPr lang="es-ES" dirty="0"/>
              <a:t> be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reference</a:t>
            </a:r>
            <a:r>
              <a:rPr lang="es-ES" dirty="0"/>
              <a:t>. </a:t>
            </a:r>
            <a:r>
              <a:rPr lang="es-ES" dirty="0" err="1"/>
              <a:t>They</a:t>
            </a:r>
            <a:r>
              <a:rPr lang="es-ES" dirty="0"/>
              <a:t> </a:t>
            </a:r>
            <a:r>
              <a:rPr lang="es-ES" dirty="0" err="1"/>
              <a:t>mostly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bus </a:t>
            </a:r>
            <a:r>
              <a:rPr lang="es-ES" dirty="0" err="1"/>
              <a:t>stops</a:t>
            </a:r>
            <a:r>
              <a:rPr lang="es-ES" dirty="0"/>
              <a:t> and </a:t>
            </a:r>
            <a:r>
              <a:rPr lang="es-ES" dirty="0" err="1"/>
              <a:t>bakeries</a:t>
            </a:r>
            <a:r>
              <a:rPr lang="es-ES" dirty="0"/>
              <a:t> in </a:t>
            </a:r>
            <a:r>
              <a:rPr lang="es-ES" dirty="0" err="1"/>
              <a:t>common</a:t>
            </a:r>
            <a:r>
              <a:rPr lang="es-ES" dirty="0"/>
              <a:t>.</a:t>
            </a:r>
          </a:p>
          <a:p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DC8EA3-5E18-4C3B-AF62-F70460B1F9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14450" y="2239857"/>
            <a:ext cx="5641230" cy="362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70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61B7-BF90-4027-8F34-C591DCCB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K-</a:t>
            </a:r>
            <a:r>
              <a:rPr lang="es-ES" dirty="0" err="1"/>
              <a:t>means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II: </a:t>
            </a:r>
            <a:r>
              <a:rPr lang="es-ES" dirty="0" err="1"/>
              <a:t>Reducing</a:t>
            </a:r>
            <a:r>
              <a:rPr lang="es-ES" dirty="0"/>
              <a:t> candidates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EBF52-0802-4A98-B58E-4E6423E0B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74461"/>
            <a:ext cx="4640911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Evaluating</a:t>
            </a:r>
            <a:r>
              <a:rPr lang="es-ES" dirty="0"/>
              <a:t> 14 candidate </a:t>
            </a:r>
            <a:r>
              <a:rPr lang="es-ES" dirty="0" err="1"/>
              <a:t>neighborhoods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consume </a:t>
            </a:r>
            <a:r>
              <a:rPr lang="es-ES" dirty="0" err="1"/>
              <a:t>too</a:t>
            </a:r>
            <a:r>
              <a:rPr lang="es-ES" dirty="0"/>
              <a:t> </a:t>
            </a:r>
            <a:r>
              <a:rPr lang="es-ES" dirty="0" err="1"/>
              <a:t>many</a:t>
            </a:r>
            <a:r>
              <a:rPr lang="es-ES" dirty="0"/>
              <a:t> </a:t>
            </a:r>
            <a:r>
              <a:rPr lang="es-ES" dirty="0" err="1"/>
              <a:t>resources</a:t>
            </a:r>
            <a:r>
              <a:rPr lang="es-ES" dirty="0"/>
              <a:t>. </a:t>
            </a:r>
            <a:r>
              <a:rPr lang="es-ES" dirty="0" err="1"/>
              <a:t>Another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</a:t>
            </a:r>
            <a:r>
              <a:rPr lang="es-ES" dirty="0" err="1"/>
              <a:t>process</a:t>
            </a:r>
            <a:r>
              <a:rPr lang="es-ES" dirty="0"/>
              <a:t> shows </a:t>
            </a:r>
            <a:r>
              <a:rPr lang="es-ES" dirty="0" err="1"/>
              <a:t>that</a:t>
            </a:r>
            <a:r>
              <a:rPr lang="es-ES" dirty="0"/>
              <a:t> 3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them</a:t>
            </a:r>
            <a:r>
              <a:rPr lang="es-ES" dirty="0"/>
              <a:t> (new </a:t>
            </a:r>
            <a:r>
              <a:rPr lang="es-ES" dirty="0" err="1"/>
              <a:t>cluster</a:t>
            </a:r>
            <a:r>
              <a:rPr lang="es-ES" dirty="0"/>
              <a:t> in red) are </a:t>
            </a:r>
            <a:r>
              <a:rPr lang="es-ES" dirty="0" err="1"/>
              <a:t>particularly</a:t>
            </a:r>
            <a:r>
              <a:rPr lang="es-ES" dirty="0"/>
              <a:t> similar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Obermenzig’s</a:t>
            </a:r>
            <a:r>
              <a:rPr lang="es-ES" dirty="0"/>
              <a:t>,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tennis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 </a:t>
            </a:r>
            <a:r>
              <a:rPr lang="es-ES" dirty="0" err="1"/>
              <a:t>neighborhood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venues</a:t>
            </a:r>
            <a:r>
              <a:rPr lang="es-ES" dirty="0"/>
              <a:t> - </a:t>
            </a:r>
            <a:r>
              <a:rPr lang="es-ES" dirty="0" err="1"/>
              <a:t>mostly</a:t>
            </a:r>
            <a:r>
              <a:rPr lang="es-ES" dirty="0"/>
              <a:t> </a:t>
            </a:r>
            <a:r>
              <a:rPr lang="es-ES" dirty="0" err="1"/>
              <a:t>transport</a:t>
            </a:r>
            <a:r>
              <a:rPr lang="es-ES" dirty="0"/>
              <a:t>, </a:t>
            </a:r>
            <a:r>
              <a:rPr lang="es-ES" dirty="0" err="1"/>
              <a:t>bakeries</a:t>
            </a:r>
            <a:r>
              <a:rPr lang="es-ES" dirty="0"/>
              <a:t> and </a:t>
            </a:r>
            <a:r>
              <a:rPr lang="es-ES" dirty="0" err="1"/>
              <a:t>markets</a:t>
            </a:r>
            <a:r>
              <a:rPr lang="es-ES" dirty="0"/>
              <a:t>.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makes</a:t>
            </a:r>
            <a:r>
              <a:rPr lang="es-ES" dirty="0"/>
              <a:t> </a:t>
            </a:r>
            <a:r>
              <a:rPr lang="es-ES" dirty="0" err="1"/>
              <a:t>these</a:t>
            </a:r>
            <a:r>
              <a:rPr lang="es-ES" dirty="0"/>
              <a:t> 3 </a:t>
            </a:r>
            <a:r>
              <a:rPr lang="es-ES" dirty="0" err="1"/>
              <a:t>neighborhoods</a:t>
            </a:r>
            <a:r>
              <a:rPr lang="es-ES" dirty="0"/>
              <a:t> </a:t>
            </a:r>
            <a:r>
              <a:rPr lang="es-ES" dirty="0" err="1"/>
              <a:t>especially</a:t>
            </a:r>
            <a:r>
              <a:rPr lang="es-ES" dirty="0"/>
              <a:t> </a:t>
            </a:r>
            <a:r>
              <a:rPr lang="es-ES" dirty="0" err="1"/>
              <a:t>attractive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potential</a:t>
            </a:r>
            <a:r>
              <a:rPr lang="es-ES" dirty="0"/>
              <a:t> </a:t>
            </a:r>
            <a:r>
              <a:rPr lang="es-ES" dirty="0" err="1"/>
              <a:t>users</a:t>
            </a:r>
            <a:r>
              <a:rPr lang="es-ES" dirty="0"/>
              <a:t>. 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D94C8B-B6CD-4489-865F-172BCD0189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36030" y="2094017"/>
            <a:ext cx="4819650" cy="377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11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61B7-BF90-4027-8F34-C591DCCB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K-</a:t>
            </a:r>
            <a:r>
              <a:rPr lang="es-ES" dirty="0" err="1"/>
              <a:t>means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II: </a:t>
            </a:r>
            <a:r>
              <a:rPr lang="es-ES" dirty="0" err="1"/>
              <a:t>Reducing</a:t>
            </a:r>
            <a:r>
              <a:rPr lang="es-ES" dirty="0"/>
              <a:t> candidates</a:t>
            </a:r>
            <a:endParaRPr lang="de-DE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4D6CAEE-AFC9-4970-93C8-F72A6D6B9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5879" y="2109321"/>
            <a:ext cx="2429801" cy="1820263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B410F0-EBA1-4041-83EB-3B96F4811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534" y="2109321"/>
            <a:ext cx="2573572" cy="18202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346F62-81FC-4F82-B8A6-881A26EF65D2}"/>
              </a:ext>
            </a:extLst>
          </p:cNvPr>
          <p:cNvSpPr txBox="1"/>
          <p:nvPr/>
        </p:nvSpPr>
        <p:spPr>
          <a:xfrm>
            <a:off x="6006535" y="3432879"/>
            <a:ext cx="2573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Obermenzig</a:t>
            </a:r>
            <a:endParaRPr lang="de-DE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A2C3B1-A518-4ECD-ADCA-DE82E515EE31}"/>
              </a:ext>
            </a:extLst>
          </p:cNvPr>
          <p:cNvSpPr txBox="1"/>
          <p:nvPr/>
        </p:nvSpPr>
        <p:spPr>
          <a:xfrm>
            <a:off x="8725878" y="3419745"/>
            <a:ext cx="2429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Feldmoching</a:t>
            </a:r>
            <a:endParaRPr lang="de-DE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1FDDA8-963B-41DF-9E81-4DECBC6D2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1328" y="4248537"/>
            <a:ext cx="2588778" cy="179716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0CE3BB7-1D91-4971-B633-CE5095DC95F6}"/>
              </a:ext>
            </a:extLst>
          </p:cNvPr>
          <p:cNvSpPr txBox="1"/>
          <p:nvPr/>
        </p:nvSpPr>
        <p:spPr>
          <a:xfrm>
            <a:off x="6006534" y="5497730"/>
            <a:ext cx="2573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Englschalking</a:t>
            </a:r>
            <a:endParaRPr lang="de-DE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47B9F97-A0B2-42DF-9BA0-6A78728DC6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5878" y="4248537"/>
            <a:ext cx="2470771" cy="17971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A5A9B87-66D9-4DAE-B408-DCD501340627}"/>
              </a:ext>
            </a:extLst>
          </p:cNvPr>
          <p:cNvSpPr txBox="1"/>
          <p:nvPr/>
        </p:nvSpPr>
        <p:spPr>
          <a:xfrm>
            <a:off x="8725878" y="5478403"/>
            <a:ext cx="2429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Fürstenried</a:t>
            </a:r>
            <a:endParaRPr lang="de-DE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24E1668-5D5F-4EDA-9242-0118A0F6AED1}"/>
              </a:ext>
            </a:extLst>
          </p:cNvPr>
          <p:cNvSpPr txBox="1">
            <a:spLocks/>
          </p:cNvSpPr>
          <p:nvPr/>
        </p:nvSpPr>
        <p:spPr>
          <a:xfrm>
            <a:off x="1097280" y="2772975"/>
            <a:ext cx="4548146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A </a:t>
            </a:r>
            <a:r>
              <a:rPr lang="es-ES" dirty="0" err="1"/>
              <a:t>closer</a:t>
            </a:r>
            <a:r>
              <a:rPr lang="es-ES" dirty="0"/>
              <a:t> </a:t>
            </a:r>
            <a:r>
              <a:rPr lang="es-ES" dirty="0" err="1"/>
              <a:t>inspection</a:t>
            </a:r>
            <a:r>
              <a:rPr lang="es-ES" dirty="0"/>
              <a:t> </a:t>
            </a:r>
            <a:r>
              <a:rPr lang="es-ES" dirty="0" err="1"/>
              <a:t>reveals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cluster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also</a:t>
            </a:r>
            <a:r>
              <a:rPr lang="es-ES" dirty="0"/>
              <a:t> </a:t>
            </a:r>
            <a:r>
              <a:rPr lang="es-ES" dirty="0" err="1"/>
              <a:t>geographically</a:t>
            </a:r>
            <a:r>
              <a:rPr lang="es-ES" dirty="0"/>
              <a:t> </a:t>
            </a:r>
            <a:r>
              <a:rPr lang="es-ES" dirty="0" err="1"/>
              <a:t>very</a:t>
            </a:r>
            <a:r>
              <a:rPr lang="es-ES" dirty="0"/>
              <a:t> similar: </a:t>
            </a:r>
            <a:r>
              <a:rPr lang="es-ES" dirty="0" err="1"/>
              <a:t>neighborhoods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outskirts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Munich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transport</a:t>
            </a:r>
            <a:r>
              <a:rPr lang="es-ES" dirty="0"/>
              <a:t> </a:t>
            </a:r>
            <a:r>
              <a:rPr lang="es-ES" dirty="0" err="1"/>
              <a:t>connections</a:t>
            </a:r>
            <a:r>
              <a:rPr lang="es-ES" dirty="0"/>
              <a:t> and free </a:t>
            </a:r>
            <a:r>
              <a:rPr lang="es-ES" dirty="0" err="1"/>
              <a:t>space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proximity</a:t>
            </a:r>
            <a:r>
              <a:rPr lang="es-ES" dirty="0"/>
              <a:t> </a:t>
            </a:r>
            <a:r>
              <a:rPr lang="es-ES" dirty="0" err="1"/>
              <a:t>available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construction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padel</a:t>
            </a:r>
            <a:r>
              <a:rPr lang="es-ES" dirty="0"/>
              <a:t> </a:t>
            </a:r>
            <a:r>
              <a:rPr lang="es-ES" dirty="0" err="1"/>
              <a:t>courts</a:t>
            </a:r>
            <a:r>
              <a:rPr lang="es-ES" dirty="0"/>
              <a:t>. </a:t>
            </a:r>
            <a:r>
              <a:rPr lang="es-ES" dirty="0" err="1"/>
              <a:t>Powerful</a:t>
            </a:r>
            <a:r>
              <a:rPr lang="es-ES" dirty="0"/>
              <a:t> candidates. 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5735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AFCD6-A0A1-49B9-8294-BC4376CC9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Conclusions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A4548-BE81-4587-9BF1-B0091B17A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</a:t>
            </a:r>
            <a:r>
              <a:rPr lang="es-ES" dirty="0" err="1"/>
              <a:t>algorithm</a:t>
            </a:r>
            <a:r>
              <a:rPr lang="es-ES" dirty="0"/>
              <a:t> has </a:t>
            </a:r>
            <a:r>
              <a:rPr lang="es-ES" dirty="0" err="1"/>
              <a:t>revealed</a:t>
            </a:r>
            <a:r>
              <a:rPr lang="es-ES" dirty="0"/>
              <a:t> 3 </a:t>
            </a:r>
            <a:r>
              <a:rPr lang="es-ES" dirty="0" err="1"/>
              <a:t>potential</a:t>
            </a:r>
            <a:r>
              <a:rPr lang="es-ES" dirty="0"/>
              <a:t> candidate </a:t>
            </a:r>
            <a:r>
              <a:rPr lang="es-ES" dirty="0" err="1"/>
              <a:t>neighborhoods</a:t>
            </a:r>
            <a:r>
              <a:rPr lang="es-ES" dirty="0"/>
              <a:t> </a:t>
            </a:r>
            <a:r>
              <a:rPr lang="es-ES" dirty="0" err="1"/>
              <a:t>which</a:t>
            </a:r>
            <a:r>
              <a:rPr lang="es-ES" dirty="0"/>
              <a:t> are </a:t>
            </a:r>
            <a:r>
              <a:rPr lang="es-ES" dirty="0" err="1"/>
              <a:t>very</a:t>
            </a:r>
            <a:r>
              <a:rPr lang="es-ES" dirty="0"/>
              <a:t> similar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neighborhood</a:t>
            </a:r>
            <a:r>
              <a:rPr lang="es-ES" dirty="0"/>
              <a:t> </a:t>
            </a:r>
            <a:r>
              <a:rPr lang="es-ES" dirty="0" err="1"/>
              <a:t>where</a:t>
            </a:r>
            <a:r>
              <a:rPr lang="es-ES" dirty="0"/>
              <a:t> a </a:t>
            </a:r>
            <a:r>
              <a:rPr lang="es-ES" dirty="0" err="1"/>
              <a:t>tennis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already</a:t>
            </a:r>
            <a:r>
              <a:rPr lang="es-ES" dirty="0"/>
              <a:t> </a:t>
            </a:r>
            <a:r>
              <a:rPr lang="es-ES" dirty="0" err="1"/>
              <a:t>successful</a:t>
            </a:r>
            <a:r>
              <a:rPr lang="es-ES" dirty="0"/>
              <a:t>. </a:t>
            </a:r>
            <a:r>
              <a:rPr lang="es-ES" dirty="0" err="1"/>
              <a:t>Being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two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 </a:t>
            </a:r>
            <a:r>
              <a:rPr lang="es-ES" dirty="0" err="1"/>
              <a:t>alike</a:t>
            </a:r>
            <a:r>
              <a:rPr lang="es-ES" dirty="0"/>
              <a:t>,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could</a:t>
            </a:r>
            <a:r>
              <a:rPr lang="es-ES" dirty="0"/>
              <a:t> </a:t>
            </a:r>
            <a:r>
              <a:rPr lang="es-ES" dirty="0" err="1"/>
              <a:t>expect</a:t>
            </a:r>
            <a:r>
              <a:rPr lang="es-ES" dirty="0"/>
              <a:t>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padel</a:t>
            </a:r>
            <a:r>
              <a:rPr lang="es-ES" dirty="0"/>
              <a:t> </a:t>
            </a:r>
            <a:r>
              <a:rPr lang="es-ES" dirty="0" err="1"/>
              <a:t>court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perform</a:t>
            </a:r>
            <a:r>
              <a:rPr lang="es-ES" dirty="0"/>
              <a:t> </a:t>
            </a:r>
            <a:r>
              <a:rPr lang="es-ES" dirty="0" err="1"/>
              <a:t>well</a:t>
            </a:r>
            <a:r>
              <a:rPr lang="es-ES" dirty="0"/>
              <a:t> in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3 candidate </a:t>
            </a:r>
            <a:r>
              <a:rPr lang="es-ES" dirty="0" err="1"/>
              <a:t>areas</a:t>
            </a:r>
            <a:r>
              <a:rPr lang="es-ES" dirty="0"/>
              <a:t>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</a:t>
            </a:r>
            <a:r>
              <a:rPr lang="es-ES" dirty="0" err="1"/>
              <a:t>Tennis</a:t>
            </a:r>
            <a:r>
              <a:rPr lang="es-ES" dirty="0"/>
              <a:t> </a:t>
            </a:r>
            <a:r>
              <a:rPr lang="es-ES" dirty="0" err="1"/>
              <a:t>courts</a:t>
            </a:r>
            <a:r>
              <a:rPr lang="es-ES" dirty="0"/>
              <a:t> in </a:t>
            </a:r>
            <a:r>
              <a:rPr lang="es-ES" dirty="0" err="1"/>
              <a:t>Munich</a:t>
            </a:r>
            <a:r>
              <a:rPr lang="es-ES" dirty="0"/>
              <a:t> </a:t>
            </a:r>
            <a:r>
              <a:rPr lang="es-ES" dirty="0" err="1"/>
              <a:t>seem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be </a:t>
            </a:r>
            <a:r>
              <a:rPr lang="es-ES" dirty="0" err="1"/>
              <a:t>frequently</a:t>
            </a:r>
            <a:r>
              <a:rPr lang="es-ES" dirty="0"/>
              <a:t> </a:t>
            </a:r>
            <a:r>
              <a:rPr lang="es-ES" dirty="0" err="1"/>
              <a:t>close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particular </a:t>
            </a:r>
            <a:r>
              <a:rPr lang="es-ES" dirty="0" err="1"/>
              <a:t>venues</a:t>
            </a:r>
            <a:r>
              <a:rPr lang="es-ES" dirty="0"/>
              <a:t> </a:t>
            </a:r>
            <a:r>
              <a:rPr lang="es-ES" dirty="0" err="1"/>
              <a:t>such</a:t>
            </a:r>
            <a:r>
              <a:rPr lang="es-ES" dirty="0"/>
              <a:t> as bus </a:t>
            </a:r>
            <a:r>
              <a:rPr lang="es-ES" dirty="0" err="1"/>
              <a:t>stops</a:t>
            </a:r>
            <a:r>
              <a:rPr lang="es-ES" dirty="0"/>
              <a:t> and </a:t>
            </a:r>
            <a:r>
              <a:rPr lang="es-ES" dirty="0" err="1"/>
              <a:t>bakeries</a:t>
            </a:r>
            <a:r>
              <a:rPr lang="es-ES" dirty="0"/>
              <a:t>. </a:t>
            </a:r>
            <a:r>
              <a:rPr lang="en-US" dirty="0"/>
              <a:t>This venues could make the location more attractive for </a:t>
            </a:r>
            <a:r>
              <a:rPr lang="es-ES" dirty="0" err="1"/>
              <a:t>users</a:t>
            </a:r>
            <a:r>
              <a:rPr lang="es-ES" dirty="0"/>
              <a:t>, </a:t>
            </a:r>
            <a:r>
              <a:rPr lang="es-ES" dirty="0" err="1"/>
              <a:t>who</a:t>
            </a:r>
            <a:r>
              <a:rPr lang="es-ES" dirty="0"/>
              <a:t> </a:t>
            </a:r>
            <a:r>
              <a:rPr lang="es-ES" dirty="0" err="1"/>
              <a:t>could</a:t>
            </a:r>
            <a:r>
              <a:rPr lang="es-ES" dirty="0"/>
              <a:t> </a:t>
            </a:r>
            <a:r>
              <a:rPr lang="es-ES" dirty="0" err="1"/>
              <a:t>also</a:t>
            </a:r>
            <a:r>
              <a:rPr lang="es-ES" dirty="0"/>
              <a:t> be </a:t>
            </a:r>
            <a:r>
              <a:rPr lang="es-ES" dirty="0" err="1"/>
              <a:t>public</a:t>
            </a:r>
            <a:r>
              <a:rPr lang="es-ES" dirty="0"/>
              <a:t> </a:t>
            </a:r>
            <a:r>
              <a:rPr lang="es-ES" dirty="0" err="1"/>
              <a:t>transport</a:t>
            </a:r>
            <a:r>
              <a:rPr lang="es-ES" dirty="0"/>
              <a:t> </a:t>
            </a:r>
            <a:r>
              <a:rPr lang="es-ES" dirty="0" err="1"/>
              <a:t>users</a:t>
            </a:r>
            <a:r>
              <a:rPr lang="es-ES" dirty="0"/>
              <a:t> and </a:t>
            </a:r>
            <a:r>
              <a:rPr lang="es-ES" dirty="0" err="1"/>
              <a:t>may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eat</a:t>
            </a:r>
            <a:r>
              <a:rPr lang="es-ES" dirty="0"/>
              <a:t> a snack </a:t>
            </a:r>
            <a:r>
              <a:rPr lang="es-ES" dirty="0" err="1"/>
              <a:t>or</a:t>
            </a:r>
            <a:r>
              <a:rPr lang="es-ES" dirty="0"/>
              <a:t> do </a:t>
            </a:r>
            <a:r>
              <a:rPr lang="es-ES" dirty="0" err="1"/>
              <a:t>small</a:t>
            </a:r>
            <a:r>
              <a:rPr lang="es-ES" dirty="0"/>
              <a:t> </a:t>
            </a:r>
            <a:r>
              <a:rPr lang="es-ES" dirty="0" err="1"/>
              <a:t>groceries</a:t>
            </a:r>
            <a:r>
              <a:rPr lang="es-ES" dirty="0"/>
              <a:t> </a:t>
            </a:r>
            <a:r>
              <a:rPr lang="es-ES" dirty="0" err="1"/>
              <a:t>before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after </a:t>
            </a:r>
            <a:r>
              <a:rPr lang="es-ES" dirty="0" err="1"/>
              <a:t>playing</a:t>
            </a:r>
            <a:r>
              <a:rPr lang="es-E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dirty="0"/>
              <a:t> Final </a:t>
            </a:r>
            <a:r>
              <a:rPr lang="es-ES" dirty="0" err="1"/>
              <a:t>decision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be </a:t>
            </a:r>
            <a:r>
              <a:rPr lang="es-ES" dirty="0" err="1"/>
              <a:t>made</a:t>
            </a:r>
            <a:r>
              <a:rPr lang="es-ES" dirty="0"/>
              <a:t> after </a:t>
            </a:r>
            <a:r>
              <a:rPr lang="es-ES" dirty="0" err="1"/>
              <a:t>considering</a:t>
            </a:r>
            <a:r>
              <a:rPr lang="es-ES" dirty="0"/>
              <a:t>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factors</a:t>
            </a:r>
            <a:r>
              <a:rPr lang="es-ES" dirty="0"/>
              <a:t> </a:t>
            </a:r>
            <a:r>
              <a:rPr lang="es-ES" dirty="0" err="1"/>
              <a:t>such</a:t>
            </a:r>
            <a:r>
              <a:rPr lang="es-ES" dirty="0"/>
              <a:t> as </a:t>
            </a:r>
            <a:r>
              <a:rPr lang="en-US" dirty="0"/>
              <a:t>real estate availability, prices, social and economic dynamics of every neighborhood or attractiveness of the area.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361615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{24392A44-A351-41C5-913B-CC656336B18C}tf11437505_win32</Template>
  <TotalTime>0</TotalTime>
  <Words>556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Georgia Pro Cond Light</vt:lpstr>
      <vt:lpstr>Speak Pro</vt:lpstr>
      <vt:lpstr>Wingdings</vt:lpstr>
      <vt:lpstr>RetrospectVTI</vt:lpstr>
      <vt:lpstr>A new court in town</vt:lpstr>
      <vt:lpstr>Business problem</vt:lpstr>
      <vt:lpstr>Data acquisition and cleaning</vt:lpstr>
      <vt:lpstr>Ranking of most common venues </vt:lpstr>
      <vt:lpstr>K-means clustering I: Downtown areas</vt:lpstr>
      <vt:lpstr>Tennis court cluster</vt:lpstr>
      <vt:lpstr>K-means clustering II: Reducing candidates</vt:lpstr>
      <vt:lpstr>K-means clustering II: Reducing candidates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court in town</dc:title>
  <dc:creator>Guillermo García-Escribano</dc:creator>
  <cp:lastModifiedBy>Guillermo García-Escribano</cp:lastModifiedBy>
  <cp:revision>6</cp:revision>
  <dcterms:created xsi:type="dcterms:W3CDTF">2020-11-10T14:31:46Z</dcterms:created>
  <dcterms:modified xsi:type="dcterms:W3CDTF">2020-11-10T15:19:51Z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